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sldIdLst>
    <p:sldId id="257" r:id="rId2"/>
    <p:sldId id="267" r:id="rId3"/>
    <p:sldId id="259" r:id="rId4"/>
    <p:sldId id="266" r:id="rId5"/>
    <p:sldId id="281" r:id="rId6"/>
    <p:sldId id="260" r:id="rId7"/>
    <p:sldId id="261" r:id="rId8"/>
    <p:sldId id="262" r:id="rId9"/>
    <p:sldId id="263" r:id="rId10"/>
    <p:sldId id="264" r:id="rId11"/>
    <p:sldId id="265" r:id="rId12"/>
    <p:sldId id="279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5424" autoAdjust="0"/>
  </p:normalViewPr>
  <p:slideViewPr>
    <p:cSldViewPr>
      <p:cViewPr varScale="1">
        <p:scale>
          <a:sx n="82" d="100"/>
          <a:sy n="82" d="100"/>
        </p:scale>
        <p:origin x="-8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2AFE1-994A-40CE-B8A4-63D8F869EF4D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0938A-081E-4DA0-9921-562015468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0938A-081E-4DA0-9921-5620154686F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0938A-081E-4DA0-9921-5620154686F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Выпускники. Опытный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0938A-081E-4DA0-9921-5620154686F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0938A-081E-4DA0-9921-5620154686F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Устав, критерии</a:t>
            </a:r>
            <a:r>
              <a:rPr lang="ru-RU" baseline="0" dirty="0" smtClean="0"/>
              <a:t> по надбавкам, правила трудового распорядка</a:t>
            </a:r>
          </a:p>
          <a:p>
            <a:r>
              <a:rPr lang="ru-RU" baseline="0" dirty="0" smtClean="0"/>
              <a:t>ПК- кол. Договор</a:t>
            </a:r>
            <a:r>
              <a:rPr lang="ru-RU" baseline="0" smtClean="0"/>
              <a:t>,  традиции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0938A-081E-4DA0-9921-5620154686F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Отдел кадров: тр. Книжка, личная карточка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0938A-081E-4DA0-9921-5620154686F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0938A-081E-4DA0-9921-5620154686FB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307CC9C-B65F-4DB0-A117-843BBE6DB71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70C04E5-3920-4041-99FD-3B50D9BE9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CC9C-B65F-4DB0-A117-843BBE6DB71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04E5-3920-4041-99FD-3B50D9BE9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CC9C-B65F-4DB0-A117-843BBE6DB71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04E5-3920-4041-99FD-3B50D9BE9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307CC9C-B65F-4DB0-A117-843BBE6DB71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70C04E5-3920-4041-99FD-3B50D9BE9A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307CC9C-B65F-4DB0-A117-843BBE6DB71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70C04E5-3920-4041-99FD-3B50D9BE9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CC9C-B65F-4DB0-A117-843BBE6DB71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04E5-3920-4041-99FD-3B50D9BE9A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CC9C-B65F-4DB0-A117-843BBE6DB71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04E5-3920-4041-99FD-3B50D9BE9A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07CC9C-B65F-4DB0-A117-843BBE6DB71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70C04E5-3920-4041-99FD-3B50D9BE9A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7CC9C-B65F-4DB0-A117-843BBE6DB71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04E5-3920-4041-99FD-3B50D9BE9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307CC9C-B65F-4DB0-A117-843BBE6DB71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70C04E5-3920-4041-99FD-3B50D9BE9A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307CC9C-B65F-4DB0-A117-843BBE6DB71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70C04E5-3920-4041-99FD-3B50D9BE9A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307CC9C-B65F-4DB0-A117-843BBE6DB71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70C04E5-3920-4041-99FD-3B50D9BE9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428604"/>
            <a:ext cx="6172200" cy="1928826"/>
          </a:xfrm>
        </p:spPr>
        <p:txBody>
          <a:bodyPr>
            <a:noAutofit/>
          </a:bodyPr>
          <a:lstStyle/>
          <a:p>
            <a:pPr algn="ctr"/>
            <a:r>
              <a:rPr lang="ru-RU" sz="7200" i="1" dirty="0" smtClean="0">
                <a:solidFill>
                  <a:srgbClr val="0070C0"/>
                </a:solidFill>
              </a:rPr>
              <a:t>Адаптация </a:t>
            </a:r>
            <a:r>
              <a:rPr lang="ru-RU" sz="5400" i="1" dirty="0" smtClean="0">
                <a:solidFill>
                  <a:srgbClr val="0070C0"/>
                </a:solidFill>
              </a:rPr>
              <a:t/>
            </a:r>
            <a:br>
              <a:rPr lang="ru-RU" sz="5400" i="1" dirty="0" smtClean="0">
                <a:solidFill>
                  <a:srgbClr val="0070C0"/>
                </a:solidFill>
              </a:rPr>
            </a:br>
            <a:r>
              <a:rPr lang="ru-RU" sz="4400" i="1" dirty="0" smtClean="0">
                <a:solidFill>
                  <a:srgbClr val="0070C0"/>
                </a:solidFill>
              </a:rPr>
              <a:t>молодого педагога</a:t>
            </a:r>
            <a:endParaRPr lang="ru-RU" sz="4400" i="1" dirty="0">
              <a:solidFill>
                <a:srgbClr val="0070C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286000" y="3643314"/>
            <a:ext cx="6172200" cy="27316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Documents and Settings\user\Рабочий стол\фото для презентации\IMG_11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500306"/>
            <a:ext cx="6000792" cy="4000528"/>
          </a:xfrm>
          <a:prstGeom prst="rect">
            <a:avLst/>
          </a:prstGeom>
          <a:noFill/>
        </p:spPr>
      </p:pic>
      <p:pic>
        <p:nvPicPr>
          <p:cNvPr id="5" name="Picture 3" descr="C:\Documents and Settings\user\Рабочий стол\фото для презентации\IMG_11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1260" y="2652706"/>
            <a:ext cx="6000792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Объективные факторы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4800" dirty="0" smtClean="0"/>
              <a:t>В меньшей степени зависят от педагога – расположение и имидж ДОУ, санитарно-гигиенические условия, материально-техническая база, наличие ПДОУ </a:t>
            </a:r>
          </a:p>
          <a:p>
            <a:endParaRPr lang="ru-RU" dirty="0"/>
          </a:p>
        </p:txBody>
      </p:sp>
      <p:pic>
        <p:nvPicPr>
          <p:cNvPr id="1026" name="Picture 2" descr="G:\фото для презентации\IMG_026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70375" y="1966527"/>
            <a:ext cx="3657600" cy="3839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21442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Субъективные факторы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467600" cy="557214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Социально-демографические – пол, возраст, образование, квалификация, стаж работы, социальное положение</a:t>
            </a:r>
          </a:p>
          <a:p>
            <a:r>
              <a:rPr lang="ru-RU" sz="2800" dirty="0" smtClean="0"/>
              <a:t>Социально-психологические – уровень притязаний, готовность трудиться, практичность, самоконтроль, коммуникабельность, ответственность</a:t>
            </a:r>
          </a:p>
          <a:p>
            <a:r>
              <a:rPr lang="ru-RU" sz="2800" dirty="0" smtClean="0"/>
              <a:t>Социологические – степень материальной и моральной заинтересованности, профессионального интереса, установки на повышение квалификации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user\Рабочий стол\101CANON\IMG_102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6940049" cy="5473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86000" y="571480"/>
            <a:ext cx="6172200" cy="214314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Управление процессом адаптации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86000" y="2714620"/>
            <a:ext cx="6172200" cy="3660302"/>
          </a:xfrm>
        </p:spPr>
        <p:txBody>
          <a:bodyPr>
            <a:noAutofit/>
          </a:bodyPr>
          <a:lstStyle/>
          <a:p>
            <a:r>
              <a:rPr lang="ru-RU" sz="3600" dirty="0" smtClean="0"/>
              <a:t>Это активное воздействие на факторы адаптации, предопределяющие ее ход, сроки, снижение неблагоприятных последствий</a:t>
            </a:r>
            <a:endParaRPr lang="ru-RU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Планирование введения в учреждение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200" dirty="0" smtClean="0"/>
              <a:t>Информация о ДОУ  в СМИ</a:t>
            </a:r>
          </a:p>
          <a:p>
            <a:r>
              <a:rPr lang="ru-RU" sz="3200" dirty="0" smtClean="0"/>
              <a:t>Связь с учреждениями высшего и среднего образования</a:t>
            </a:r>
          </a:p>
          <a:p>
            <a:r>
              <a:rPr lang="ru-RU" sz="3200" dirty="0" smtClean="0"/>
              <a:t>Мониторинг</a:t>
            </a:r>
          </a:p>
          <a:p>
            <a:endParaRPr lang="ru-RU" dirty="0"/>
          </a:p>
        </p:txBody>
      </p:sp>
      <p:pic>
        <p:nvPicPr>
          <p:cNvPr id="2050" name="Picture 2" descr="C:\Documents and Settings\user\Рабочий стол\101CANON\IMG_058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4675" y="1600200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600" dirty="0" smtClean="0"/>
              <a:t>Уставные документы</a:t>
            </a:r>
          </a:p>
          <a:p>
            <a:r>
              <a:rPr lang="ru-RU" sz="3600" dirty="0" smtClean="0"/>
              <a:t>Политика ДОУ</a:t>
            </a:r>
          </a:p>
          <a:p>
            <a:r>
              <a:rPr lang="ru-RU" sz="3600" dirty="0" smtClean="0"/>
              <a:t>Оплата труда</a:t>
            </a:r>
          </a:p>
          <a:p>
            <a:r>
              <a:rPr lang="ru-RU" sz="3600" dirty="0" err="1" smtClean="0"/>
              <a:t>Дополнитель-ные</a:t>
            </a:r>
            <a:r>
              <a:rPr lang="ru-RU" sz="3600" dirty="0" smtClean="0"/>
              <a:t> льготы</a:t>
            </a:r>
          </a:p>
          <a:p>
            <a:r>
              <a:rPr lang="ru-RU" sz="3600" dirty="0" smtClean="0"/>
              <a:t>Профсоюз</a:t>
            </a:r>
          </a:p>
          <a:p>
            <a:r>
              <a:rPr lang="ru-RU" sz="3600" dirty="0" err="1" smtClean="0"/>
              <a:t>Образователь-ная</a:t>
            </a:r>
            <a:r>
              <a:rPr lang="ru-RU" sz="3600" dirty="0" smtClean="0"/>
              <a:t> программа</a:t>
            </a:r>
          </a:p>
          <a:p>
            <a:endParaRPr lang="ru-RU" dirty="0"/>
          </a:p>
        </p:txBody>
      </p:sp>
      <p:pic>
        <p:nvPicPr>
          <p:cNvPr id="3074" name="Picture 2" descr="C:\Documents and Settings\user\Рабочий стол\101CANON\IMG_124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75" y="2514600"/>
            <a:ext cx="3657600" cy="27432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Планирование введения в должность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4000" dirty="0" smtClean="0"/>
              <a:t>Инструктаж</a:t>
            </a:r>
          </a:p>
          <a:p>
            <a:r>
              <a:rPr lang="ru-RU" sz="4000" dirty="0" smtClean="0"/>
              <a:t>Трудовой договор</a:t>
            </a:r>
          </a:p>
          <a:p>
            <a:r>
              <a:rPr lang="ru-RU" sz="4000" dirty="0" smtClean="0"/>
              <a:t>Отдел кадров</a:t>
            </a:r>
          </a:p>
          <a:p>
            <a:r>
              <a:rPr lang="ru-RU" sz="4000" dirty="0" smtClean="0"/>
              <a:t>Анкетирование</a:t>
            </a:r>
            <a:endParaRPr lang="ru-RU" sz="4000" dirty="0"/>
          </a:p>
        </p:txBody>
      </p:sp>
      <p:pic>
        <p:nvPicPr>
          <p:cNvPr id="1026" name="Picture 2" descr="C:\Documents and Settings\user\Рабочий стол\101CANON\IMG_125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600200"/>
            <a:ext cx="3571872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68280"/>
          </a:xfrm>
        </p:spPr>
        <p:txBody>
          <a:bodyPr>
            <a:normAutofit fontScale="90000"/>
          </a:bodyPr>
          <a:lstStyle/>
          <a:p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857232"/>
            <a:ext cx="4286248" cy="635798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Функции возрастной группы</a:t>
            </a:r>
          </a:p>
          <a:p>
            <a:r>
              <a:rPr lang="ru-RU" sz="3200" dirty="0" smtClean="0"/>
              <a:t>Основная документация</a:t>
            </a:r>
          </a:p>
          <a:p>
            <a:r>
              <a:rPr lang="ru-RU" sz="3200" dirty="0" smtClean="0"/>
              <a:t>Представление коллективу</a:t>
            </a:r>
          </a:p>
          <a:p>
            <a:r>
              <a:rPr lang="ru-RU" sz="3200" dirty="0" smtClean="0"/>
              <a:t>Наставничество</a:t>
            </a:r>
          </a:p>
          <a:p>
            <a:r>
              <a:rPr lang="ru-RU" sz="3200" dirty="0" smtClean="0"/>
              <a:t>Самообразование</a:t>
            </a:r>
          </a:p>
          <a:p>
            <a:endParaRPr lang="ru-RU" dirty="0"/>
          </a:p>
        </p:txBody>
      </p:sp>
      <p:pic>
        <p:nvPicPr>
          <p:cNvPr id="3074" name="Picture 2" descr="G:\фото для презентации\IMG_118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70375" y="2280161"/>
            <a:ext cx="3657600" cy="32120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70C0"/>
                </a:solidFill>
              </a:rPr>
              <a:t>Заключение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286000" y="5072074"/>
            <a:ext cx="6172200" cy="130284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1542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500570"/>
            <a:ext cx="7467600" cy="1973382"/>
          </a:xfrm>
        </p:spPr>
        <p:txBody>
          <a:bodyPr>
            <a:normAutofit fontScale="92500" lnSpcReduction="20000"/>
          </a:bodyPr>
          <a:lstStyle/>
          <a:p>
            <a:r>
              <a:rPr lang="ru-RU" sz="4800" dirty="0" smtClean="0"/>
              <a:t>Женский коллектив</a:t>
            </a:r>
          </a:p>
          <a:p>
            <a:r>
              <a:rPr lang="ru-RU" sz="4800" dirty="0" smtClean="0"/>
              <a:t>Работа с маленькими детьми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G:\фото для презентации\IMG_1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57166"/>
            <a:ext cx="5857916" cy="4071966"/>
          </a:xfrm>
          <a:prstGeom prst="rect">
            <a:avLst/>
          </a:prstGeom>
          <a:noFill/>
        </p:spPr>
      </p:pic>
      <p:pic>
        <p:nvPicPr>
          <p:cNvPr id="5" name="Picture 2" descr="G:\фото для презентации\IMG_1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004" y="509566"/>
            <a:ext cx="5857916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940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000" b="1" dirty="0" smtClean="0">
                <a:solidFill>
                  <a:srgbClr val="7030A0"/>
                </a:solidFill>
              </a:rPr>
              <a:t>«</a:t>
            </a:r>
            <a:r>
              <a:rPr lang="en-US" sz="4000" b="1" dirty="0" err="1" smtClean="0">
                <a:solidFill>
                  <a:srgbClr val="7030A0"/>
                </a:solidFill>
              </a:rPr>
              <a:t>Adapto</a:t>
            </a:r>
            <a:r>
              <a:rPr lang="ru-RU" sz="4000" b="1" dirty="0" smtClean="0">
                <a:solidFill>
                  <a:srgbClr val="7030A0"/>
                </a:solidFill>
              </a:rPr>
              <a:t>» от латинского – приспособляю.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u="sng" dirty="0" smtClean="0">
                <a:solidFill>
                  <a:srgbClr val="7030A0"/>
                </a:solidFill>
              </a:rPr>
              <a:t>Адаптация</a:t>
            </a:r>
            <a:r>
              <a:rPr lang="ru-RU" sz="4000" b="1" dirty="0" smtClean="0">
                <a:solidFill>
                  <a:srgbClr val="7030A0"/>
                </a:solidFill>
              </a:rPr>
              <a:t> – приспособление к окружающей среде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286124"/>
            <a:ext cx="7467600" cy="292895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Трудовая адаптация – это двухсторонний процесс между педагогом и новой для него социальной средой</a:t>
            </a:r>
            <a:endParaRPr lang="ru-RU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8687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256"/>
            <a:ext cx="7467600" cy="2187696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Ежедневное общение с молодым педагогом</a:t>
            </a:r>
          </a:p>
          <a:p>
            <a:r>
              <a:rPr lang="ru-RU" sz="3600" dirty="0" smtClean="0"/>
              <a:t>Отражение степени развития коллектива</a:t>
            </a:r>
          </a:p>
          <a:p>
            <a:endParaRPr lang="ru-RU" dirty="0" smtClean="0"/>
          </a:p>
        </p:txBody>
      </p:sp>
      <p:pic>
        <p:nvPicPr>
          <p:cNvPr id="5122" name="Picture 2" descr="G:\фото для презентации\IMG_98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0"/>
            <a:ext cx="6858048" cy="428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0" y="571480"/>
            <a:ext cx="4500562" cy="5600720"/>
          </a:xfrm>
        </p:spPr>
        <p:txBody>
          <a:bodyPr/>
          <a:lstStyle/>
          <a:p>
            <a:pPr>
              <a:buNone/>
            </a:pP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Активизация творческого потенциала работающих сотрудников</a:t>
            </a:r>
          </a:p>
          <a:p>
            <a:endParaRPr lang="ru-RU" dirty="0"/>
          </a:p>
        </p:txBody>
      </p:sp>
      <p:pic>
        <p:nvPicPr>
          <p:cNvPr id="3075" name="Picture 3" descr="C:\Documents and Settings\user\Рабочий стол\101CANON\IMG_069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0374" y="1643050"/>
            <a:ext cx="4302154" cy="3614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8266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Важность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 первого рабочего дня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G:\фото для презентации\DSC_003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034" y="1600200"/>
            <a:ext cx="7329932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969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Процесс адаптации должен сформировать положительное отношение к своему учреждению и своей деятельности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user\Рабочий стол\101CANON\IMG_107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357222" y="428604"/>
            <a:ext cx="4929222" cy="5743596"/>
          </a:xfrm>
        </p:spPr>
        <p:txBody>
          <a:bodyPr>
            <a:noAutofit/>
          </a:bodyPr>
          <a:lstStyle/>
          <a:p>
            <a:pPr algn="ctr"/>
            <a:endParaRPr lang="ru-RU" sz="3600" b="1" i="1" dirty="0" smtClean="0">
              <a:solidFill>
                <a:srgbClr val="C00000"/>
              </a:solidFill>
            </a:endParaRPr>
          </a:p>
          <a:p>
            <a:pPr algn="ctr"/>
            <a:endParaRPr lang="ru-RU" sz="36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Желаем всем педагогам обрести гордость и </a:t>
            </a:r>
            <a:r>
              <a:rPr lang="ru-RU" sz="3600" b="1" i="1" dirty="0" err="1" smtClean="0">
                <a:solidFill>
                  <a:srgbClr val="C00000"/>
                </a:solidFill>
              </a:rPr>
              <a:t>удовлетво</a:t>
            </a:r>
            <a:r>
              <a:rPr lang="ru-RU" sz="3600" b="1" i="1" dirty="0" smtClean="0">
                <a:solidFill>
                  <a:srgbClr val="C00000"/>
                </a:solidFill>
              </a:rPr>
              <a:t>-</a:t>
            </a:r>
          </a:p>
          <a:p>
            <a:pPr algn="ctr">
              <a:buNone/>
            </a:pPr>
            <a:r>
              <a:rPr lang="ru-RU" sz="3600" b="1" i="1" dirty="0" err="1" smtClean="0">
                <a:solidFill>
                  <a:srgbClr val="C00000"/>
                </a:solidFill>
              </a:rPr>
              <a:t>рение</a:t>
            </a:r>
            <a:r>
              <a:rPr lang="ru-RU" sz="3600" b="1" i="1" dirty="0" smtClean="0">
                <a:solidFill>
                  <a:srgbClr val="C00000"/>
                </a:solidFill>
              </a:rPr>
              <a:t> от выбора своей профессии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2" name="Picture 2" descr="C:\Documents and Settings\user\Рабочий стол\фото для презентации\IMG_244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500042"/>
            <a:ext cx="4286280" cy="5672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u="sng" dirty="0" smtClean="0">
                <a:solidFill>
                  <a:srgbClr val="0070C0"/>
                </a:solidFill>
              </a:rPr>
              <a:t>4 стадии трудовой адаптации</a:t>
            </a:r>
            <a:endParaRPr lang="ru-RU" sz="5400" b="1" u="sng" dirty="0">
              <a:solidFill>
                <a:srgbClr val="0070C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71480"/>
            <a:ext cx="7467600" cy="92869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/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/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/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>
                <a:solidFill>
                  <a:srgbClr val="7030A0"/>
                </a:solidFill>
              </a:rPr>
              <a:t> 1 Стадия ознакомления </a:t>
            </a:r>
            <a:r>
              <a:rPr lang="ru-RU" sz="4400" b="1" dirty="0" smtClean="0"/>
              <a:t>–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500562" cy="4572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информация о новой ситуации в целом, о нормах поведения в ДОУ, предпочтителен испытательный срок</a:t>
            </a:r>
            <a:endParaRPr lang="ru-RU" sz="3600" dirty="0"/>
          </a:p>
        </p:txBody>
      </p:sp>
      <p:pic>
        <p:nvPicPr>
          <p:cNvPr id="1026" name="Picture 2" descr="C:\Documents and Settings\user\Рабочий стол\101CANON\IMG_124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0375" y="25146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Администрация: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528641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Окончательно подтверждает правильность решения о зачислении сотрудника в штат;</a:t>
            </a:r>
          </a:p>
          <a:p>
            <a:r>
              <a:rPr lang="ru-RU" sz="2800" b="1" dirty="0" smtClean="0"/>
              <a:t>Обеспечивает скорейший переход специалиста в режим полноценного исполнения функций;</a:t>
            </a:r>
          </a:p>
          <a:p>
            <a:r>
              <a:rPr lang="ru-RU" sz="2800" b="1" dirty="0" smtClean="0"/>
              <a:t>Выявляет потенциальные возможности, не раскрытые ранее;</a:t>
            </a:r>
          </a:p>
          <a:p>
            <a:r>
              <a:rPr lang="ru-RU" sz="2800" b="1" dirty="0" smtClean="0"/>
              <a:t>Окончательно определяет профессиональные категории и схемы организации индивидуального развития. </a:t>
            </a:r>
            <a:endParaRPr lang="ru-RU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2 Стадия приспособления </a:t>
            </a:r>
            <a:r>
              <a:rPr lang="ru-RU" sz="4000" b="1" dirty="0" smtClean="0"/>
              <a:t>– </a:t>
            </a:r>
            <a:endParaRPr lang="ru-RU" sz="4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900486" cy="4572000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/>
              <a:t>переориентация, признание главных элементов новой системы ценностей с сохранением многих своих установок.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Documents and Settings\user\Рабочий стол\фото для презентации\IMG_015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3438" y="1600200"/>
            <a:ext cx="3571899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3 Стадия ассимиляции </a:t>
            </a:r>
            <a:r>
              <a:rPr lang="ru-RU" sz="4000" dirty="0" smtClean="0"/>
              <a:t>–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3829080" cy="5257800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/>
              <a:t>Полное </a:t>
            </a:r>
            <a:r>
              <a:rPr lang="ru-RU" sz="3600" dirty="0" err="1" smtClean="0"/>
              <a:t>приспособ-ление</a:t>
            </a:r>
            <a:r>
              <a:rPr lang="ru-RU" sz="3600" dirty="0" smtClean="0"/>
              <a:t> к среде.</a:t>
            </a:r>
          </a:p>
          <a:p>
            <a:r>
              <a:rPr lang="ru-RU" sz="3600" dirty="0" smtClean="0"/>
              <a:t>Полное освоение должностными обязанностями</a:t>
            </a:r>
          </a:p>
          <a:p>
            <a:r>
              <a:rPr lang="ru-RU" sz="3600" dirty="0" smtClean="0"/>
              <a:t>Полноправный член коллектива</a:t>
            </a:r>
          </a:p>
          <a:p>
            <a:endParaRPr lang="ru-RU" sz="3600" dirty="0" smtClean="0"/>
          </a:p>
          <a:p>
            <a:endParaRPr lang="ru-RU" sz="3600" dirty="0"/>
          </a:p>
        </p:txBody>
      </p:sp>
      <p:pic>
        <p:nvPicPr>
          <p:cNvPr id="2050" name="Picture 2" descr="C:\Documents and Settings\user\Рабочий стол\фото для презентации\IMG_074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643050"/>
            <a:ext cx="4357717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7030A0"/>
                </a:solidFill>
              </a:rPr>
              <a:t/>
            </a:r>
            <a:br>
              <a:rPr lang="ru-RU" sz="4900" b="1" dirty="0" smtClean="0">
                <a:solidFill>
                  <a:srgbClr val="7030A0"/>
                </a:solidFill>
              </a:rPr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b="1" dirty="0" smtClean="0">
                <a:solidFill>
                  <a:srgbClr val="7030A0"/>
                </a:solidFill>
              </a:rPr>
              <a:t> 4 Стадия идентификации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0" y="2143116"/>
            <a:ext cx="4114800" cy="4714884"/>
          </a:xfrm>
        </p:spPr>
        <p:txBody>
          <a:bodyPr>
            <a:normAutofit lnSpcReduction="10000"/>
          </a:bodyPr>
          <a:lstStyle/>
          <a:p>
            <a:r>
              <a:rPr lang="ru-RU" sz="4000" dirty="0" err="1" smtClean="0"/>
              <a:t>Отождествле-ние</a:t>
            </a:r>
            <a:r>
              <a:rPr lang="ru-RU" sz="4000" dirty="0" smtClean="0"/>
              <a:t> личных интересов и целей с целями коллектива и ДОУ в целом.</a:t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2050" name="Picture 2" descr="G:\фото для презентации\DSC_007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928802"/>
            <a:ext cx="4714908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u="sng" dirty="0" smtClean="0">
                <a:solidFill>
                  <a:srgbClr val="0070C0"/>
                </a:solidFill>
              </a:rPr>
              <a:t>Факторы трудовой адаптации </a:t>
            </a:r>
            <a:r>
              <a:rPr lang="ru-RU" sz="4000" b="1" dirty="0" smtClean="0">
                <a:solidFill>
                  <a:schemeClr val="tx1"/>
                </a:solidFill>
              </a:rPr>
              <a:t>–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 это условия, влияющие на течение, сроки, темпы и результаты этого процесса</a:t>
            </a: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887</TotalTime>
  <Words>341</Words>
  <Application>Microsoft Office PowerPoint</Application>
  <PresentationFormat>Экран (4:3)</PresentationFormat>
  <Paragraphs>73</Paragraphs>
  <Slides>24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Адаптация  молодого педагога</vt:lpstr>
      <vt:lpstr> «Adapto» от латинского – приспособляю. Адаптация – приспособление к окружающей среде</vt:lpstr>
      <vt:lpstr>4 стадии трудовой адаптации</vt:lpstr>
      <vt:lpstr>      1 Стадия ознакомления – </vt:lpstr>
      <vt:lpstr>Администрация:</vt:lpstr>
      <vt:lpstr>2 Стадия приспособления – </vt:lpstr>
      <vt:lpstr>3 Стадия ассимиляции –</vt:lpstr>
      <vt:lpstr>   4 Стадия идентификации</vt:lpstr>
      <vt:lpstr>Факторы трудовой адаптации –  это условия, влияющие на течение, сроки, темпы и результаты этого процесса</vt:lpstr>
      <vt:lpstr>Объективные факторы </vt:lpstr>
      <vt:lpstr>Субъективные факторы</vt:lpstr>
      <vt:lpstr>Слайд 12</vt:lpstr>
      <vt:lpstr>Управление процессом адаптации</vt:lpstr>
      <vt:lpstr>Планирование введения в учреждение</vt:lpstr>
      <vt:lpstr>Слайд 15</vt:lpstr>
      <vt:lpstr>Планирование введения в должность</vt:lpstr>
      <vt:lpstr>Слайд 17</vt:lpstr>
      <vt:lpstr>Заключение</vt:lpstr>
      <vt:lpstr>Слайд 19</vt:lpstr>
      <vt:lpstr>Слайд 20</vt:lpstr>
      <vt:lpstr>Слайд 21</vt:lpstr>
      <vt:lpstr>Важность  первого рабочего дня</vt:lpstr>
      <vt:lpstr>Процесс адаптации должен сформировать положительное отношение к своему учреждению и своей деятельности</vt:lpstr>
      <vt:lpstr>Слайд 24</vt:lpstr>
    </vt:vector>
  </TitlesOfParts>
  <Company>ГДОУ №300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Максимова</dc:creator>
  <cp:lastModifiedBy>AMD</cp:lastModifiedBy>
  <cp:revision>96</cp:revision>
  <dcterms:created xsi:type="dcterms:W3CDTF">2012-11-09T08:22:14Z</dcterms:created>
  <dcterms:modified xsi:type="dcterms:W3CDTF">2017-11-22T05:14:27Z</dcterms:modified>
</cp:coreProperties>
</file>